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3" r:id="rId11"/>
    <p:sldId id="264" r:id="rId12"/>
    <p:sldId id="265" r:id="rId13"/>
    <p:sldId id="266" r:id="rId14"/>
    <p:sldId id="269" r:id="rId15"/>
    <p:sldId id="270" r:id="rId16"/>
    <p:sldId id="272" r:id="rId17"/>
    <p:sldId id="271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/>
    <p:restoredTop sz="94624"/>
  </p:normalViewPr>
  <p:slideViewPr>
    <p:cSldViewPr snapToGrid="0" snapToObjects="1">
      <p:cViewPr varScale="1">
        <p:scale>
          <a:sx n="92" d="100"/>
          <a:sy n="92" d="100"/>
        </p:scale>
        <p:origin x="20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9.tiff>
</file>

<file path=ppt/media/image20.tiff>
</file>

<file path=ppt/media/image21.tiff>
</file>

<file path=ppt/media/image2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7439B-9077-0B4A-B1BD-7AC5914AB894}" type="datetimeFigureOut">
              <a:t>2018/6/10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197FE-4FF2-3143-9EB1-C139C2EBEA6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8391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C0CB3C-DCEA-CB49-A913-CDB8FFEEE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CF6438B-659E-C441-88B6-741B5BFFD9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D3E113-71A3-8D47-8D57-17F840FBF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986145-9442-1A41-94A7-9D8A82AD1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2764ADD9-B257-2A4C-8CB0-BDA2B3174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6685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8A7B99-91FF-F44E-9B8A-844530436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>
            <a:extLst>
              <a:ext uri="{FF2B5EF4-FFF2-40B4-BE49-F238E27FC236}">
                <a16:creationId xmlns:a16="http://schemas.microsoft.com/office/drawing/2014/main" id="{E62D93A7-490A-6947-8A9F-5FCDADD89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89AF99-A07D-084F-AC7D-F10CD5A90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E40CD1-2F95-4F4E-9909-A8C052138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79B44FB3-9E78-E444-A7E9-9741C6FA7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52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0DDE8C3-28E5-3C45-B78D-4233A053B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>
            <a:extLst>
              <a:ext uri="{FF2B5EF4-FFF2-40B4-BE49-F238E27FC236}">
                <a16:creationId xmlns:a16="http://schemas.microsoft.com/office/drawing/2014/main" id="{29660742-DD5D-DA48-AE57-EAE736AA5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F54CEE-F267-8746-AF44-F9692D11A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5EB16A-0661-B648-A3E5-5E30FF956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181840A1-C01A-194E-B3BF-1A98D7028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8380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5D247E-8E31-8E47-B72B-7826E23EC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827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2642BD-1B30-6644-8C44-23936CCAD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4850"/>
            <a:ext cx="10515600" cy="4532113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3ACF51-F212-4D4F-9C45-7DC8DC02F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5053B9-5E3D-894B-A6D9-9E92DF5AD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7941D86-8A77-CC4E-B34B-AAA2E82D5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3741ACC-2F0F-D142-84C5-9C99656D107F}"/>
              </a:ext>
            </a:extLst>
          </p:cNvPr>
          <p:cNvSpPr/>
          <p:nvPr userDrawn="1"/>
        </p:nvSpPr>
        <p:spPr>
          <a:xfrm>
            <a:off x="0" y="1462081"/>
            <a:ext cx="673768" cy="13235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0D903C1-8DC3-9C4B-94F1-725F0B0141D4}"/>
              </a:ext>
            </a:extLst>
          </p:cNvPr>
          <p:cNvSpPr/>
          <p:nvPr userDrawn="1"/>
        </p:nvSpPr>
        <p:spPr>
          <a:xfrm>
            <a:off x="673768" y="1462333"/>
            <a:ext cx="673768" cy="13235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0E84371-7B5E-DB45-8C04-A257FFC68A79}"/>
              </a:ext>
            </a:extLst>
          </p:cNvPr>
          <p:cNvSpPr/>
          <p:nvPr userDrawn="1"/>
        </p:nvSpPr>
        <p:spPr>
          <a:xfrm>
            <a:off x="1347536" y="1462080"/>
            <a:ext cx="673768" cy="1323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B4F64A8-A0C6-614D-9C89-CD96B503AA81}"/>
              </a:ext>
            </a:extLst>
          </p:cNvPr>
          <p:cNvSpPr/>
          <p:nvPr userDrawn="1"/>
        </p:nvSpPr>
        <p:spPr>
          <a:xfrm>
            <a:off x="2021304" y="1462329"/>
            <a:ext cx="673768" cy="13235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3688E39-3A8B-7943-88F4-6A7FAC2B1904}"/>
              </a:ext>
            </a:extLst>
          </p:cNvPr>
          <p:cNvSpPr/>
          <p:nvPr userDrawn="1"/>
        </p:nvSpPr>
        <p:spPr>
          <a:xfrm>
            <a:off x="2695072" y="1473817"/>
            <a:ext cx="9496928" cy="12061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7769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1A52E5-0DA6-E640-A019-BB1D1D93F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D278FC-A947-DB48-8A0E-64EDD574F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BB9A52-CF48-3540-AD51-CC45FAA3A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8926B1-CBE2-974B-9723-08A3A915C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C4EB5E24-1CD1-A04F-A9BE-9A35F16E9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6128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129BB-0011-7C42-AFCA-B69A6C420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89E678-994E-C844-8A0F-C28FED0667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06FBA7-138E-FB44-BBF8-3489CF8D8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1B2DA5-BBB3-554E-B85B-980666FA4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6BB786-B33F-8C48-A0E0-AA7AD3213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3F0AD061-B30B-BA44-8EBA-FCCA6C161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8131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40F87F-4369-4A42-9372-ACC98EF7E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5D44B0-5EED-6B4E-91C6-FEB80DB79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E77657B-C736-E542-9D7B-C2083D0A3F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9BAA34-6EE9-8943-88AA-3FAB53298E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45CDE70-1FC3-9C4B-B286-23720909E2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7F5C3F2-AF6F-AE4D-90E6-5D2E2D8D4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23D47C0-CBF3-4548-BBE2-6F3CCA911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76E862D7-D811-354E-ADE4-C18B4A66B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3752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D3156E-3451-CC41-92BA-17B048517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08C8B9F-6851-3944-9B18-3C0AC39B3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08EB05-CCB2-7A48-BB11-0A031842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B9192AB4-F257-E446-A37C-0D4C0FAD3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5361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9B64DD3-5BEA-DF4E-B221-BFE72B6D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2765D4-3107-A24A-A918-C453418EA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A13D21D5-2FBB-2D4C-9993-DF45FC65B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8812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1D318C-C3AA-FF4D-9C3A-C180CE7E2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D74954-35D7-C14E-9017-90FF10660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EBEA8B5-07EC-8E4F-90EB-8A84B81B96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CA7831B-D515-8F46-8DD8-08B21F3F1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795BDF-3F43-0241-8205-87592D13B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14279FE-D464-3349-A1CD-1E448B464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2185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445B14-379D-3048-B209-409147278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11E7F4C-51EC-6548-93FC-7CFBFD9C8F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2F0C662-4631-D444-8966-EAD13123DD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D6DDCC-01B5-C041-A85E-18F9FDB47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740B2A-F4AD-0646-912C-211BDA5D9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621F448F-C48A-4640-997F-994FAD360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2992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0756A56-1782-7E48-9239-99C84AAA5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EA70DD-ABAB-C646-9A89-6F3BC104B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4C97E0-E5D1-1F46-9EB7-9EB5036A0E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56EBF-5733-CF40-B9E7-28B057BFFFFB}" type="datetimeFigureOut">
              <a:t>2018/6/10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53ACF6-6998-5D47-84D4-E52C38E593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6ABAB31C-A749-4740-BEA1-0F4E2B1C3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6704A-3E1C-B648-9234-53787FFC2A5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9587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C702B0-1AA1-D44C-A42D-1AFBDC9187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/>
              <a:t>0</a:t>
            </a:r>
            <a:r>
              <a:rPr kumimoji="1" lang="en-US" altLang="zh-Hans"/>
              <a:t>8</a:t>
            </a:r>
            <a:r>
              <a:rPr kumimoji="1" lang="en-US" altLang="zh-CN"/>
              <a:t>-</a:t>
            </a:r>
            <a:r>
              <a:rPr kumimoji="1" lang="zh-Hans" altLang="en-US"/>
              <a:t>树</a:t>
            </a:r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5B88FF7-B148-D947-80B1-030DC48F15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/>
              <a:t>基础数据结构学习</a:t>
            </a:r>
          </a:p>
        </p:txBody>
      </p:sp>
    </p:spTree>
    <p:extLst>
      <p:ext uri="{BB962C8B-B14F-4D97-AF65-F5344CB8AC3E}">
        <p14:creationId xmlns:p14="http://schemas.microsoft.com/office/powerpoint/2010/main" val="1101920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524C49-DC20-E345-9987-BAD1A126C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删除</a:t>
            </a:r>
            <a:r>
              <a:rPr kumimoji="1" lang="en-US" altLang="zh-Hans"/>
              <a:t>-</a:t>
            </a:r>
            <a:r>
              <a:rPr kumimoji="1" lang="zh-Hans" altLang="en-US"/>
              <a:t>左侧没有节点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3219576-D7AB-C64B-887D-11C5763FF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411" y="2146299"/>
            <a:ext cx="2845134" cy="389334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4411A23-6389-2047-B6C4-6D53888AB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076" y="2441073"/>
            <a:ext cx="1252955" cy="2985765"/>
          </a:xfrm>
          <a:prstGeom prst="rect">
            <a:avLst/>
          </a:prstGeom>
        </p:spPr>
      </p:pic>
      <p:sp>
        <p:nvSpPr>
          <p:cNvPr id="6" name="右箭头 5">
            <a:extLst>
              <a:ext uri="{FF2B5EF4-FFF2-40B4-BE49-F238E27FC236}">
                <a16:creationId xmlns:a16="http://schemas.microsoft.com/office/drawing/2014/main" id="{3CC1BB17-3DCA-FA43-8657-F8EB8D3E6D01}"/>
              </a:ext>
            </a:extLst>
          </p:cNvPr>
          <p:cNvSpPr/>
          <p:nvPr/>
        </p:nvSpPr>
        <p:spPr>
          <a:xfrm>
            <a:off x="5197642" y="3801979"/>
            <a:ext cx="2081463" cy="5654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7CC509-6597-E94E-8D67-435F1BEBCD60}"/>
              </a:ext>
            </a:extLst>
          </p:cNvPr>
          <p:cNvSpPr txBox="1"/>
          <p:nvPr/>
        </p:nvSpPr>
        <p:spPr>
          <a:xfrm>
            <a:off x="5142052" y="6039640"/>
            <a:ext cx="1907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800"/>
              <a:t>将</a:t>
            </a:r>
            <a:r>
              <a:rPr kumimoji="1" lang="en-US" altLang="zh-Hans" sz="2800"/>
              <a:t>r</a:t>
            </a:r>
            <a:r>
              <a:rPr kumimoji="1" lang="zh-Hans" altLang="en-US" sz="2800"/>
              <a:t>移植到</a:t>
            </a:r>
            <a:r>
              <a:rPr kumimoji="1" lang="en-US" altLang="zh-Hans" sz="2800"/>
              <a:t>z</a:t>
            </a:r>
            <a:endParaRPr kumimoji="1"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2909610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7BAEEE-D4F6-F746-8333-1F6B34A47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删除</a:t>
            </a:r>
            <a:r>
              <a:rPr kumimoji="1" lang="en-US" altLang="zh-Hans"/>
              <a:t>-</a:t>
            </a:r>
            <a:r>
              <a:rPr kumimoji="1" lang="zh-Hans" altLang="en-US"/>
              <a:t>右侧没有节点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8408131-6027-9044-9135-FB88F8A2D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14" y="2302711"/>
            <a:ext cx="2654634" cy="341685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F23A5A0-8A6B-8D4A-B3F1-4C2BE4A67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799" y="2719580"/>
            <a:ext cx="1074394" cy="2583118"/>
          </a:xfrm>
          <a:prstGeom prst="rect">
            <a:avLst/>
          </a:prstGeom>
        </p:spPr>
      </p:pic>
      <p:sp>
        <p:nvSpPr>
          <p:cNvPr id="6" name="右箭头 5">
            <a:extLst>
              <a:ext uri="{FF2B5EF4-FFF2-40B4-BE49-F238E27FC236}">
                <a16:creationId xmlns:a16="http://schemas.microsoft.com/office/drawing/2014/main" id="{70F72E6E-3178-B843-AB6B-A0284E10F828}"/>
              </a:ext>
            </a:extLst>
          </p:cNvPr>
          <p:cNvSpPr/>
          <p:nvPr/>
        </p:nvSpPr>
        <p:spPr>
          <a:xfrm>
            <a:off x="5197642" y="3801979"/>
            <a:ext cx="2081463" cy="5654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17B7D0B-7252-AB4D-B350-D91CB30EC32D}"/>
              </a:ext>
            </a:extLst>
          </p:cNvPr>
          <p:cNvSpPr txBox="1"/>
          <p:nvPr/>
        </p:nvSpPr>
        <p:spPr>
          <a:xfrm>
            <a:off x="5142052" y="6039640"/>
            <a:ext cx="1907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800"/>
              <a:t>将</a:t>
            </a:r>
            <a:r>
              <a:rPr kumimoji="1" lang="en-US" altLang="zh-Hans" sz="2800"/>
              <a:t>l</a:t>
            </a:r>
            <a:r>
              <a:rPr kumimoji="1" lang="zh-Hans" altLang="en-US" sz="2800"/>
              <a:t>移植到</a:t>
            </a:r>
            <a:r>
              <a:rPr kumimoji="1" lang="en-US" altLang="zh-Hans" sz="2800"/>
              <a:t>z</a:t>
            </a:r>
            <a:endParaRPr kumimoji="1"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3302905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0A2EB3-170E-EE46-913D-AAD0CFEB9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删除</a:t>
            </a:r>
            <a:r>
              <a:rPr kumimoji="1" lang="en-US" altLang="zh-Hans"/>
              <a:t>-</a:t>
            </a:r>
            <a:r>
              <a:rPr kumimoji="1" lang="zh-Hans" altLang="en-US"/>
              <a:t>右侧是后继节点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80FCD1-9186-584D-AE0F-06C85DDA0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3437"/>
            <a:ext cx="3564689" cy="4568827"/>
          </a:xfrm>
          <a:prstGeom prst="rect">
            <a:avLst/>
          </a:prstGeom>
        </p:spPr>
      </p:pic>
      <p:sp>
        <p:nvSpPr>
          <p:cNvPr id="5" name="右箭头 4">
            <a:extLst>
              <a:ext uri="{FF2B5EF4-FFF2-40B4-BE49-F238E27FC236}">
                <a16:creationId xmlns:a16="http://schemas.microsoft.com/office/drawing/2014/main" id="{B0CCAC5D-11E1-E74D-9319-00C70B76F927}"/>
              </a:ext>
            </a:extLst>
          </p:cNvPr>
          <p:cNvSpPr/>
          <p:nvPr/>
        </p:nvSpPr>
        <p:spPr>
          <a:xfrm>
            <a:off x="5209674" y="3282366"/>
            <a:ext cx="2081463" cy="5654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0C79895-E171-B84A-9E80-A68D10775925}"/>
              </a:ext>
            </a:extLst>
          </p:cNvPr>
          <p:cNvSpPr txBox="1"/>
          <p:nvPr/>
        </p:nvSpPr>
        <p:spPr>
          <a:xfrm>
            <a:off x="6096000" y="5279148"/>
            <a:ext cx="358303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zh-Hans" altLang="en-US" sz="2800"/>
              <a:t>将</a:t>
            </a:r>
            <a:r>
              <a:rPr kumimoji="1" lang="en-US" altLang="zh-Hans" sz="2800"/>
              <a:t>y</a:t>
            </a:r>
            <a:r>
              <a:rPr kumimoji="1" lang="zh-Hans" altLang="en-US" sz="2800"/>
              <a:t>移植到</a:t>
            </a:r>
            <a:r>
              <a:rPr kumimoji="1" lang="en-US" altLang="zh-Hans" sz="2800"/>
              <a:t>z </a:t>
            </a:r>
          </a:p>
          <a:p>
            <a:pPr marL="514350" indent="-514350">
              <a:buAutoNum type="arabicPeriod"/>
            </a:pPr>
            <a:r>
              <a:rPr kumimoji="1" lang="en-US" altLang="zh-Hans" sz="2800"/>
              <a:t>2.</a:t>
            </a:r>
            <a:r>
              <a:rPr kumimoji="1" lang="zh-Hans" altLang="en-US" sz="2800"/>
              <a:t>设置</a:t>
            </a:r>
            <a:r>
              <a:rPr kumimoji="1" lang="en-US" altLang="zh-Hans" sz="2800"/>
              <a:t>y.left=z.left  </a:t>
            </a:r>
          </a:p>
          <a:p>
            <a:pPr marL="514350" indent="-514350">
              <a:buAutoNum type="arabicPeriod"/>
            </a:pPr>
            <a:r>
              <a:rPr kumimoji="1" lang="en-US" altLang="zh-Hans" sz="2800"/>
              <a:t>3. y.left.p = y</a:t>
            </a:r>
            <a:endParaRPr kumimoji="1" lang="zh-CN" altLang="en-US" sz="280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47B0297-1BF1-8E46-BEDF-07F4DF10C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5167" y="2112628"/>
            <a:ext cx="2714507" cy="289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243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39D32-0F7C-3A44-B5B0-910FC2865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删除</a:t>
            </a:r>
            <a:r>
              <a:rPr kumimoji="1" lang="en-US" altLang="zh-Hans"/>
              <a:t>-</a:t>
            </a:r>
            <a:r>
              <a:rPr kumimoji="1" lang="zh-Hans" altLang="en-US"/>
              <a:t>右侧不是后继节点 </a:t>
            </a:r>
            <a:r>
              <a:rPr kumimoji="1" lang="en-US" altLang="zh-Hans"/>
              <a:t>01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44B611-C5A3-3545-936A-AB4336954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353" y="1828027"/>
            <a:ext cx="2634223" cy="4711619"/>
          </a:xfrm>
          <a:prstGeom prst="rect">
            <a:avLst/>
          </a:prstGeom>
        </p:spPr>
      </p:pic>
      <p:sp>
        <p:nvSpPr>
          <p:cNvPr id="5" name="右箭头 4">
            <a:extLst>
              <a:ext uri="{FF2B5EF4-FFF2-40B4-BE49-F238E27FC236}">
                <a16:creationId xmlns:a16="http://schemas.microsoft.com/office/drawing/2014/main" id="{547D2E28-0A89-EC42-8A0C-BAE9308C1609}"/>
              </a:ext>
            </a:extLst>
          </p:cNvPr>
          <p:cNvSpPr/>
          <p:nvPr/>
        </p:nvSpPr>
        <p:spPr>
          <a:xfrm>
            <a:off x="4597485" y="3813268"/>
            <a:ext cx="2000094" cy="3705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CE8563-1D76-9D48-A50D-DC4DEE5DF27F}"/>
              </a:ext>
            </a:extLst>
          </p:cNvPr>
          <p:cNvSpPr txBox="1"/>
          <p:nvPr/>
        </p:nvSpPr>
        <p:spPr>
          <a:xfrm>
            <a:off x="4519138" y="5864026"/>
            <a:ext cx="19479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800"/>
              <a:t>将</a:t>
            </a:r>
            <a:r>
              <a:rPr kumimoji="1" lang="en-US" altLang="zh-Hans" sz="2800"/>
              <a:t>x</a:t>
            </a:r>
            <a:r>
              <a:rPr kumimoji="1" lang="zh-Hans" altLang="en-US" sz="2800"/>
              <a:t>移植到</a:t>
            </a:r>
            <a:r>
              <a:rPr kumimoji="1" lang="en-US" altLang="zh-Hans" sz="2800"/>
              <a:t>y</a:t>
            </a:r>
            <a:endParaRPr kumimoji="1" lang="zh-CN" altLang="en-US" sz="280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304DC8B-E9EB-3241-9D18-CCB669770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641" y="1668960"/>
            <a:ext cx="2866480" cy="487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409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FCB48B-A5B4-1C42-872D-7B9D00220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删除</a:t>
            </a:r>
            <a:r>
              <a:rPr kumimoji="1" lang="en-US" altLang="zh-Hans"/>
              <a:t>-</a:t>
            </a:r>
            <a:r>
              <a:rPr kumimoji="1" lang="zh-Hans" altLang="en-US"/>
              <a:t>右侧不是后继节点 </a:t>
            </a:r>
            <a:r>
              <a:rPr kumimoji="1" lang="en-US" altLang="zh-Hans"/>
              <a:t>02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F20058B-F7B6-4E41-968C-69386B23C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600" y="1777112"/>
            <a:ext cx="2987964" cy="48787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BE2976F-ED6D-CF43-B90F-4E11CB96B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04" y="1627396"/>
            <a:ext cx="2866480" cy="4870686"/>
          </a:xfrm>
          <a:prstGeom prst="rect">
            <a:avLst/>
          </a:prstGeom>
        </p:spPr>
      </p:pic>
      <p:sp>
        <p:nvSpPr>
          <p:cNvPr id="6" name="右箭头 5">
            <a:extLst>
              <a:ext uri="{FF2B5EF4-FFF2-40B4-BE49-F238E27FC236}">
                <a16:creationId xmlns:a16="http://schemas.microsoft.com/office/drawing/2014/main" id="{4736F72A-AE75-9E41-BFDD-90B739A393F5}"/>
              </a:ext>
            </a:extLst>
          </p:cNvPr>
          <p:cNvSpPr/>
          <p:nvPr/>
        </p:nvSpPr>
        <p:spPr>
          <a:xfrm>
            <a:off x="3987885" y="3714771"/>
            <a:ext cx="2000094" cy="3705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BD7F643-ABF0-274E-B2E1-595F95D4FB20}"/>
              </a:ext>
            </a:extLst>
          </p:cNvPr>
          <p:cNvSpPr txBox="1"/>
          <p:nvPr/>
        </p:nvSpPr>
        <p:spPr>
          <a:xfrm>
            <a:off x="3643886" y="5211061"/>
            <a:ext cx="291458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/>
              <a:t>2. y.right = z.right</a:t>
            </a:r>
          </a:p>
          <a:p>
            <a:r>
              <a:rPr kumimoji="1" lang="en-US" altLang="zh-CN" sz="2800"/>
              <a:t>3. y.right.p = y</a:t>
            </a:r>
            <a:endParaRPr kumimoji="1"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2326511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A71086-6553-8644-9B36-974E020F3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删除</a:t>
            </a:r>
            <a:r>
              <a:rPr kumimoji="1" lang="en-US" altLang="zh-Hans"/>
              <a:t>-</a:t>
            </a:r>
            <a:r>
              <a:rPr kumimoji="1" lang="zh-Hans" altLang="en-US"/>
              <a:t>右侧不是后继节点 </a:t>
            </a:r>
            <a:r>
              <a:rPr kumimoji="1" lang="en-US" altLang="zh-Hans"/>
              <a:t>03</a:t>
            </a:r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4DCB0AB-69D1-6B4D-933F-533AB83C1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2185" y="2028227"/>
            <a:ext cx="2994375" cy="411422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0E3D13C-37C1-3D4F-82A8-87E076AB4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127" y="1751894"/>
            <a:ext cx="2987964" cy="4878785"/>
          </a:xfrm>
          <a:prstGeom prst="rect">
            <a:avLst/>
          </a:prstGeom>
        </p:spPr>
      </p:pic>
      <p:sp>
        <p:nvSpPr>
          <p:cNvPr id="8" name="右箭头 7">
            <a:extLst>
              <a:ext uri="{FF2B5EF4-FFF2-40B4-BE49-F238E27FC236}">
                <a16:creationId xmlns:a16="http://schemas.microsoft.com/office/drawing/2014/main" id="{42DBDCE0-4F27-BF42-A11F-AB75E95E9F7C}"/>
              </a:ext>
            </a:extLst>
          </p:cNvPr>
          <p:cNvSpPr/>
          <p:nvPr/>
        </p:nvSpPr>
        <p:spPr>
          <a:xfrm>
            <a:off x="4722176" y="3820719"/>
            <a:ext cx="2000094" cy="3705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D282D7E-6EFB-DA46-B143-4A0F19F3C6C8}"/>
              </a:ext>
            </a:extLst>
          </p:cNvPr>
          <p:cNvSpPr txBox="1"/>
          <p:nvPr/>
        </p:nvSpPr>
        <p:spPr>
          <a:xfrm>
            <a:off x="4745032" y="5737534"/>
            <a:ext cx="19543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800"/>
              <a:t>将</a:t>
            </a:r>
            <a:r>
              <a:rPr kumimoji="1" lang="en-US" altLang="zh-Hans" sz="2800"/>
              <a:t>y</a:t>
            </a:r>
            <a:r>
              <a:rPr kumimoji="1" lang="zh-Hans" altLang="en-US" sz="2800"/>
              <a:t>移植到</a:t>
            </a:r>
            <a:r>
              <a:rPr kumimoji="1" lang="en-US" altLang="zh-Hans" sz="2800"/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3800162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02A46-D871-D749-9700-542638210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复杂度分析</a:t>
            </a:r>
            <a:r>
              <a:rPr kumimoji="1" lang="en-US" altLang="zh-Hans"/>
              <a:t>	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B22353-728E-874D-94BA-5EA530515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/>
              <a:t>插入</a:t>
            </a:r>
            <a:r>
              <a:rPr kumimoji="1" lang="en-US" altLang="zh-Hans"/>
              <a:t> O(lgn)</a:t>
            </a:r>
          </a:p>
          <a:p>
            <a:r>
              <a:rPr kumimoji="1" lang="zh-Hans" altLang="en-US"/>
              <a:t>删除</a:t>
            </a:r>
            <a:r>
              <a:rPr kumimoji="1" lang="en-US" altLang="zh-Hans"/>
              <a:t>O(1)</a:t>
            </a:r>
          </a:p>
          <a:p>
            <a:r>
              <a:rPr kumimoji="1" lang="zh-Hans" altLang="en-US"/>
              <a:t>查找</a:t>
            </a:r>
            <a:r>
              <a:rPr kumimoji="1" lang="en-US" altLang="zh-Hans"/>
              <a:t>O(lgn)</a:t>
            </a:r>
          </a:p>
          <a:p>
            <a:pPr marL="0" indent="0">
              <a:buNone/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6715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D5E2F-5C04-E849-A912-B5A322199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红黑树</a:t>
            </a:r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EA5C92C-8629-EE4D-B0DC-D102C157B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03" y="1776267"/>
            <a:ext cx="11593394" cy="409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98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DEFA08-855E-E64C-ADEE-FBA8566A3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分段树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5B7FDB1-7108-1F4B-A823-6BEEB7170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414" y="1588077"/>
            <a:ext cx="6889172" cy="488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563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93F03B-5AB2-4E4D-BE5E-E16B649C6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Merkle Tree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1919822-E5D1-FC4D-B0FB-6C7A8E424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5931" y="2053621"/>
            <a:ext cx="6940138" cy="441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11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A73104-9D56-4E49-8DEF-30D10D8D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二叉搜索树</a:t>
            </a:r>
            <a:r>
              <a:rPr kumimoji="1" lang="en-US" altLang="zh-Hans"/>
              <a:t>(</a:t>
            </a:r>
            <a:r>
              <a:rPr kumimoji="1" lang="zh-Hans" altLang="en-US"/>
              <a:t>性质</a:t>
            </a:r>
            <a:r>
              <a:rPr kumimoji="1" lang="en-US" altLang="zh-Hans"/>
              <a:t>)	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78484E-95D4-3D43-88E2-53510DD5C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/>
              <a:t>搜索时间和树的高度成比例</a:t>
            </a:r>
            <a:endParaRPr kumimoji="1" lang="en-US" altLang="zh-Hans"/>
          </a:p>
          <a:p>
            <a:r>
              <a:rPr kumimoji="1" lang="zh-Hans" altLang="en-US"/>
              <a:t>对任何一个节点</a:t>
            </a:r>
            <a:r>
              <a:rPr kumimoji="1" lang="en-US" altLang="zh-Hans"/>
              <a:t>x</a:t>
            </a:r>
            <a:r>
              <a:rPr kumimoji="1" lang="zh-Hans" altLang="en-US"/>
              <a:t>，对任何一个</a:t>
            </a:r>
            <a:r>
              <a:rPr kumimoji="1" lang="en-US" altLang="zh-Hans"/>
              <a:t>x</a:t>
            </a:r>
            <a:r>
              <a:rPr kumimoji="1" lang="zh-Hans" altLang="en-US"/>
              <a:t>左边的节点</a:t>
            </a:r>
            <a:r>
              <a:rPr kumimoji="1" lang="en-US" altLang="zh-Hans"/>
              <a:t>y</a:t>
            </a:r>
            <a:r>
              <a:rPr kumimoji="1" lang="zh-Hans" altLang="en-US"/>
              <a:t>，</a:t>
            </a:r>
            <a:r>
              <a:rPr kumimoji="1" lang="en-US" altLang="zh-Hans"/>
              <a:t>y.key &lt;= x.key; </a:t>
            </a:r>
            <a:r>
              <a:rPr kumimoji="1" lang="zh-Hans" altLang="en-US"/>
              <a:t>对任何一个</a:t>
            </a:r>
            <a:r>
              <a:rPr kumimoji="1" lang="en-US" altLang="zh-Hans"/>
              <a:t>x</a:t>
            </a:r>
            <a:r>
              <a:rPr kumimoji="1" lang="zh-Hans" altLang="en-US"/>
              <a:t>右边的节点</a:t>
            </a:r>
            <a:r>
              <a:rPr kumimoji="1" lang="en-US" altLang="zh-Hans"/>
              <a:t>y</a:t>
            </a:r>
            <a:r>
              <a:rPr kumimoji="1" lang="zh-Hans" altLang="en-US"/>
              <a:t>， </a:t>
            </a:r>
            <a:r>
              <a:rPr kumimoji="1" lang="en-US" altLang="zh-Hans"/>
              <a:t>y.key &gt;= x.key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9399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351FEC-F4F2-C547-9855-C00C334EA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字典树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B6307B2-0328-F34C-90EC-7CF5D47C8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363" y="1846116"/>
            <a:ext cx="4895717" cy="458239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1166F50-CD3C-B24C-AE6C-27CD8E1209B8}"/>
              </a:ext>
            </a:extLst>
          </p:cNvPr>
          <p:cNvSpPr txBox="1"/>
          <p:nvPr/>
        </p:nvSpPr>
        <p:spPr>
          <a:xfrm>
            <a:off x="7869382" y="2078181"/>
            <a:ext cx="199505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/>
              <a:t>A </a:t>
            </a:r>
          </a:p>
          <a:p>
            <a:r>
              <a:rPr lang="en-US" altLang="zh-CN" sz="3600"/>
              <a:t>to </a:t>
            </a:r>
          </a:p>
          <a:p>
            <a:r>
              <a:rPr lang="en-US" altLang="zh-CN" sz="3600"/>
              <a:t>tea</a:t>
            </a:r>
          </a:p>
          <a:p>
            <a:r>
              <a:rPr lang="en-US" altLang="zh-CN" sz="3600"/>
              <a:t>ted </a:t>
            </a:r>
          </a:p>
          <a:p>
            <a:r>
              <a:rPr lang="en-US" altLang="zh-CN" sz="3600"/>
              <a:t>ten</a:t>
            </a:r>
          </a:p>
          <a:p>
            <a:r>
              <a:rPr lang="en-US" altLang="zh-CN" sz="3600"/>
              <a:t>i</a:t>
            </a:r>
          </a:p>
          <a:p>
            <a:r>
              <a:rPr lang="en-US" altLang="zh-CN" sz="3600"/>
              <a:t>in</a:t>
            </a:r>
          </a:p>
          <a:p>
            <a:r>
              <a:rPr lang="en-US" altLang="zh-CN" sz="3600"/>
              <a:t>inn</a:t>
            </a:r>
            <a:endParaRPr kumimoji="1" lang="zh-CN" altLang="en-US" sz="3600"/>
          </a:p>
        </p:txBody>
      </p:sp>
    </p:spTree>
    <p:extLst>
      <p:ext uri="{BB962C8B-B14F-4D97-AF65-F5344CB8AC3E}">
        <p14:creationId xmlns:p14="http://schemas.microsoft.com/office/powerpoint/2010/main" val="290585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A5B1F-A1A7-7F4C-9569-0F9A9CF85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图示</a:t>
            </a:r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3C39B05-47D0-FB43-8E15-91328B58E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109" y="2077453"/>
            <a:ext cx="4678999" cy="361348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5E1E13-6E3F-B744-8EAC-C02CA3345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6108" y="2116987"/>
            <a:ext cx="3597776" cy="357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42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ED3C1D-097B-4846-AE5F-96A70DA4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遍历的序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9C08E3-C136-5C4D-8778-2227CD6D5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/>
              <a:t>中序遍历（</a:t>
            </a:r>
            <a:r>
              <a:rPr kumimoji="1" lang="en-US" altLang="zh-Hans"/>
              <a:t>inorder) ——</a:t>
            </a:r>
            <a:r>
              <a:rPr kumimoji="1" lang="zh-Hans" altLang="en-US"/>
              <a:t>先遍历</a:t>
            </a:r>
            <a:r>
              <a:rPr kumimoji="1" lang="en-US" altLang="zh-Hans"/>
              <a:t>x.left</a:t>
            </a:r>
            <a:r>
              <a:rPr kumimoji="1" lang="zh-Hans" altLang="en-US"/>
              <a:t>再遍历</a:t>
            </a:r>
            <a:r>
              <a:rPr kumimoji="1" lang="en-US" altLang="zh-Hans"/>
              <a:t>x</a:t>
            </a:r>
            <a:r>
              <a:rPr kumimoji="1" lang="zh-Hans" altLang="en-US"/>
              <a:t>再遍历</a:t>
            </a:r>
            <a:r>
              <a:rPr kumimoji="1" lang="en-US" altLang="zh-Hans"/>
              <a:t>x.right</a:t>
            </a:r>
            <a:r>
              <a:rPr kumimoji="1" lang="zh-Hans" altLang="en-US"/>
              <a:t>，输出了有序列表</a:t>
            </a:r>
            <a:endParaRPr kumimoji="1" lang="en-US" altLang="zh-Hans"/>
          </a:p>
          <a:p>
            <a:r>
              <a:rPr kumimoji="1" lang="zh-Hans" altLang="en-US"/>
              <a:t>前序遍历（</a:t>
            </a:r>
            <a:r>
              <a:rPr kumimoji="1" lang="en-US" altLang="zh-Hans"/>
              <a:t>preorder)——</a:t>
            </a:r>
            <a:r>
              <a:rPr kumimoji="1" lang="zh-Hans" altLang="en-US"/>
              <a:t>先</a:t>
            </a:r>
            <a:r>
              <a:rPr kumimoji="1" lang="en-US" altLang="zh-Hans"/>
              <a:t>x</a:t>
            </a:r>
            <a:r>
              <a:rPr kumimoji="1" lang="zh-Hans" altLang="en-US"/>
              <a:t>再</a:t>
            </a:r>
            <a:r>
              <a:rPr kumimoji="1" lang="en-US" altLang="zh-Hans"/>
              <a:t>x.left</a:t>
            </a:r>
            <a:r>
              <a:rPr kumimoji="1" lang="zh-Hans" altLang="en-US"/>
              <a:t>和</a:t>
            </a:r>
            <a:r>
              <a:rPr kumimoji="1" lang="en-US" altLang="zh-Hans"/>
              <a:t>x.right</a:t>
            </a:r>
          </a:p>
          <a:p>
            <a:r>
              <a:rPr kumimoji="1" lang="zh-Hans" altLang="en-US"/>
              <a:t>后续遍历（</a:t>
            </a:r>
            <a:r>
              <a:rPr kumimoji="1" lang="en-US" altLang="zh-Hans"/>
              <a:t>postorder</a:t>
            </a:r>
            <a:r>
              <a:rPr kumimoji="1" lang="zh-Hans" altLang="en-US"/>
              <a:t>）</a:t>
            </a:r>
            <a:r>
              <a:rPr kumimoji="1" lang="en-US" altLang="zh-Hans"/>
              <a:t>——</a:t>
            </a:r>
            <a:r>
              <a:rPr kumimoji="1" lang="zh-Hans" altLang="en-US"/>
              <a:t> 先</a:t>
            </a:r>
            <a:r>
              <a:rPr kumimoji="1" lang="en-US" altLang="zh-Hans"/>
              <a:t>x.left</a:t>
            </a:r>
            <a:r>
              <a:rPr kumimoji="1" lang="zh-Hans" altLang="en-US"/>
              <a:t>和</a:t>
            </a:r>
            <a:r>
              <a:rPr kumimoji="1" lang="en-US" altLang="zh-Hans"/>
              <a:t>x.right</a:t>
            </a:r>
            <a:r>
              <a:rPr kumimoji="1" lang="zh-Hans" altLang="en-US"/>
              <a:t>最后</a:t>
            </a:r>
            <a:r>
              <a:rPr kumimoji="1" lang="en-US" altLang="zh-Hans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52664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EF68E-9152-FC4F-8E1B-DB32E1166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操作介绍</a:t>
            </a:r>
            <a:r>
              <a:rPr kumimoji="1" lang="en-US" altLang="zh-Hans"/>
              <a:t>	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83E44B-01C0-094C-9069-229D0F8C7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/>
              <a:t>搜索（递归</a:t>
            </a:r>
            <a:r>
              <a:rPr kumimoji="1" lang="en-US" altLang="zh-Hans"/>
              <a:t>&amp;</a:t>
            </a:r>
            <a:r>
              <a:rPr kumimoji="1" lang="zh-Hans" altLang="en-US"/>
              <a:t>非递归）</a:t>
            </a:r>
            <a:endParaRPr kumimoji="1" lang="en-US" altLang="zh-Hans"/>
          </a:p>
          <a:p>
            <a:r>
              <a:rPr kumimoji="1" lang="zh-Hans" altLang="en-US"/>
              <a:t>搜索最大值</a:t>
            </a:r>
            <a:r>
              <a:rPr kumimoji="1" lang="en-US" altLang="zh-Hans"/>
              <a:t>/</a:t>
            </a:r>
            <a:r>
              <a:rPr kumimoji="1" lang="zh-Hans" altLang="en-US"/>
              <a:t>最小值</a:t>
            </a:r>
            <a:endParaRPr kumimoji="1" lang="en-US" altLang="zh-Hans"/>
          </a:p>
          <a:p>
            <a:r>
              <a:rPr kumimoji="1" lang="zh-Hans" altLang="en-US"/>
              <a:t>寻找后继节点（</a:t>
            </a:r>
            <a:r>
              <a:rPr kumimoji="1" lang="en-US" altLang="zh-Hans"/>
              <a:t>successor)</a:t>
            </a:r>
            <a:r>
              <a:rPr kumimoji="1" lang="zh-Hans" altLang="en-US"/>
              <a:t>，</a:t>
            </a:r>
            <a:r>
              <a:rPr kumimoji="1" lang="en-US" altLang="zh-Hans"/>
              <a:t>key</a:t>
            </a:r>
            <a:r>
              <a:rPr kumimoji="1" lang="zh-Hans" altLang="en-US"/>
              <a:t>值大于</a:t>
            </a:r>
            <a:r>
              <a:rPr kumimoji="1" lang="en-US" altLang="zh-Hans"/>
              <a:t>x.key</a:t>
            </a:r>
            <a:r>
              <a:rPr kumimoji="1" lang="zh-Hans" altLang="en-US"/>
              <a:t>的最小节点。寻找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924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D2E4B3-ACC2-4349-8303-354C311FB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练习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0316F9-FEA9-2148-A6AA-FCCE0467C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Hans" altLang="en-US"/>
              <a:t>如果从</a:t>
            </a:r>
            <a:r>
              <a:rPr kumimoji="1" lang="en-US" altLang="zh-Hans"/>
              <a:t>1…1000</a:t>
            </a:r>
            <a:r>
              <a:rPr kumimoji="1" lang="zh-Hans" altLang="en-US"/>
              <a:t>组成的二叉搜索树中搜索数字</a:t>
            </a:r>
            <a:r>
              <a:rPr kumimoji="1" lang="en-US" altLang="zh-Hans"/>
              <a:t>363</a:t>
            </a:r>
            <a:r>
              <a:rPr kumimoji="1" lang="zh-Hans" altLang="en-US"/>
              <a:t>，那么下列序列中不可能的是</a:t>
            </a:r>
            <a:r>
              <a:rPr kumimoji="1" lang="en-US" altLang="zh-Hans"/>
              <a:t>:</a:t>
            </a:r>
          </a:p>
          <a:p>
            <a:r>
              <a:rPr kumimoji="1" lang="en-US" altLang="zh-CN"/>
              <a:t>2,252,401,398,330,344,397,363</a:t>
            </a:r>
          </a:p>
          <a:p>
            <a:r>
              <a:rPr kumimoji="1" lang="en-US" altLang="zh-CN"/>
              <a:t>924,220,911,244,898,262,363</a:t>
            </a:r>
          </a:p>
          <a:p>
            <a:r>
              <a:rPr kumimoji="1" lang="en-US" altLang="zh-CN"/>
              <a:t>92,202,911,240,912,245,363</a:t>
            </a:r>
          </a:p>
          <a:p>
            <a:r>
              <a:rPr kumimoji="1" lang="en-US" altLang="zh-CN"/>
              <a:t>2,399,387,219,266,382,381,278,363</a:t>
            </a:r>
          </a:p>
          <a:p>
            <a:r>
              <a:rPr kumimoji="1" lang="en-US" altLang="zh-CN"/>
              <a:t>935,278,347,621,299,392,358,363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2260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D8F68E-59F0-DA49-BD7D-2026A89E4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插入</a:t>
            </a:r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C3157F-EBE9-0B49-A76F-87347A01574E}"/>
              </a:ext>
            </a:extLst>
          </p:cNvPr>
          <p:cNvSpPr txBox="1"/>
          <p:nvPr/>
        </p:nvSpPr>
        <p:spPr>
          <a:xfrm>
            <a:off x="7527758" y="2418348"/>
            <a:ext cx="38260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2800"/>
              <a:t>将节点</a:t>
            </a:r>
            <a:r>
              <a:rPr kumimoji="1" lang="en-US" altLang="zh-Hans" sz="2800"/>
              <a:t>15</a:t>
            </a:r>
            <a:r>
              <a:rPr kumimoji="1" lang="zh-Hans" altLang="en-US" sz="2800"/>
              <a:t>插入树中。顺着箭头方向插下沉，直到末尾，然后放置到对应的位置 </a:t>
            </a:r>
            <a:endParaRPr kumimoji="1" lang="zh-CN" altLang="en-US" sz="28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CFEF0EE-8C08-624A-AE5A-85EB655C4210}"/>
              </a:ext>
            </a:extLst>
          </p:cNvPr>
          <p:cNvSpPr txBox="1"/>
          <p:nvPr/>
        </p:nvSpPr>
        <p:spPr>
          <a:xfrm>
            <a:off x="7423485" y="5317958"/>
            <a:ext cx="4356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/>
              <a:t>尾指针（</a:t>
            </a:r>
            <a:r>
              <a:rPr kumimoji="1" lang="en-US" altLang="zh-Hans"/>
              <a:t>trailing pointer) </a:t>
            </a:r>
            <a:r>
              <a:rPr kumimoji="1" lang="zh-Hans" altLang="en-US"/>
              <a:t>用头指针寻找值，尾指针比头指针慢一个节点</a:t>
            </a:r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29446A-59A1-F049-A4A6-AEE68B8EF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636" y="2043194"/>
            <a:ext cx="4832415" cy="373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470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3D8C33-634C-7846-8DE0-6FB68A7C8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移植操作</a:t>
            </a:r>
            <a:r>
              <a:rPr kumimoji="1" lang="en-US" altLang="zh-Hans"/>
              <a:t>(u -&gt; v)</a:t>
            </a:r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11B946-D035-B247-A122-A265F0D81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09274"/>
            <a:ext cx="2224506" cy="43522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875A67C-E77F-AE4A-AFD9-37DE219A8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412" y="2972123"/>
            <a:ext cx="1497598" cy="3172877"/>
          </a:xfrm>
          <a:prstGeom prst="rect">
            <a:avLst/>
          </a:prstGeom>
        </p:spPr>
      </p:pic>
      <p:sp>
        <p:nvSpPr>
          <p:cNvPr id="7" name="右箭头 6">
            <a:extLst>
              <a:ext uri="{FF2B5EF4-FFF2-40B4-BE49-F238E27FC236}">
                <a16:creationId xmlns:a16="http://schemas.microsoft.com/office/drawing/2014/main" id="{A2653CEB-FC11-644F-A87B-925F91E9D8DC}"/>
              </a:ext>
            </a:extLst>
          </p:cNvPr>
          <p:cNvSpPr/>
          <p:nvPr/>
        </p:nvSpPr>
        <p:spPr>
          <a:xfrm>
            <a:off x="5702969" y="3669632"/>
            <a:ext cx="1359568" cy="6734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7123FE8-D0C3-1840-A9A9-799D126FAE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307" y="1677190"/>
            <a:ext cx="2380916" cy="465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43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EFB0DF-4C6E-C04F-96C4-D58FEA505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移植操作</a:t>
            </a:r>
            <a:r>
              <a:rPr kumimoji="1" lang="en-US" altLang="zh-Hans"/>
              <a:t>(v-&gt;u)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5CA00F-91F4-A944-A7B5-2AF4BB365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442" y="2111542"/>
            <a:ext cx="2334126" cy="393883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1D5752E-BB5B-4C40-ABC8-623EA749D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4896" y="2671333"/>
            <a:ext cx="1497598" cy="3172877"/>
          </a:xfrm>
          <a:prstGeom prst="rect">
            <a:avLst/>
          </a:prstGeom>
        </p:spPr>
      </p:pic>
      <p:sp>
        <p:nvSpPr>
          <p:cNvPr id="6" name="右箭头 5">
            <a:extLst>
              <a:ext uri="{FF2B5EF4-FFF2-40B4-BE49-F238E27FC236}">
                <a16:creationId xmlns:a16="http://schemas.microsoft.com/office/drawing/2014/main" id="{DBC27034-01D6-FE41-B6C4-4B5544926E34}"/>
              </a:ext>
            </a:extLst>
          </p:cNvPr>
          <p:cNvSpPr/>
          <p:nvPr/>
        </p:nvSpPr>
        <p:spPr>
          <a:xfrm>
            <a:off x="6096000" y="3584340"/>
            <a:ext cx="1359568" cy="6734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C064A66-947E-B04F-A5DF-48A0BC408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315" y="1372134"/>
            <a:ext cx="3019926" cy="509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199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1750</TotalTime>
  <Words>385</Words>
  <Application>Microsoft Macintosh PowerPoint</Application>
  <PresentationFormat>宽屏</PresentationFormat>
  <Paragraphs>57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等线</vt:lpstr>
      <vt:lpstr>等线</vt:lpstr>
      <vt:lpstr>等线 Light</vt:lpstr>
      <vt:lpstr>Arial</vt:lpstr>
      <vt:lpstr>Office 主题​​</vt:lpstr>
      <vt:lpstr>08-树</vt:lpstr>
      <vt:lpstr>二叉搜索树(性质) </vt:lpstr>
      <vt:lpstr>图示</vt:lpstr>
      <vt:lpstr>遍历的序</vt:lpstr>
      <vt:lpstr>操作介绍 </vt:lpstr>
      <vt:lpstr>练习</vt:lpstr>
      <vt:lpstr>插入</vt:lpstr>
      <vt:lpstr>移植操作(u -&gt; v)</vt:lpstr>
      <vt:lpstr>移植操作(v-&gt;u)</vt:lpstr>
      <vt:lpstr>删除-左侧没有节点</vt:lpstr>
      <vt:lpstr>删除-右侧没有节点</vt:lpstr>
      <vt:lpstr>删除-右侧是后继节点</vt:lpstr>
      <vt:lpstr>删除-右侧不是后继节点 01</vt:lpstr>
      <vt:lpstr>删除-右侧不是后继节点 02</vt:lpstr>
      <vt:lpstr>删除-右侧不是后继节点 03</vt:lpstr>
      <vt:lpstr>复杂度分析 </vt:lpstr>
      <vt:lpstr>红黑树</vt:lpstr>
      <vt:lpstr>分段树</vt:lpstr>
      <vt:lpstr>Merkle Tree</vt:lpstr>
      <vt:lpstr>字典树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04-堆和堆排序</dc:title>
  <dc:creator>Microsoft Office 用户</dc:creator>
  <cp:lastModifiedBy>Microsoft Office 用户</cp:lastModifiedBy>
  <cp:revision>179</cp:revision>
  <dcterms:created xsi:type="dcterms:W3CDTF">2018-05-19T02:32:05Z</dcterms:created>
  <dcterms:modified xsi:type="dcterms:W3CDTF">2018-06-09T18:30:31Z</dcterms:modified>
</cp:coreProperties>
</file>

<file path=docProps/thumbnail.jpeg>
</file>